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898" r:id="rId2"/>
    <p:sldMasterId id="2147483910" r:id="rId3"/>
    <p:sldMasterId id="2147483922" r:id="rId4"/>
    <p:sldMasterId id="2147483934" r:id="rId5"/>
    <p:sldMasterId id="2147483946" r:id="rId6"/>
  </p:sldMasterIdLst>
  <p:notesMasterIdLst>
    <p:notesMasterId r:id="rId30"/>
  </p:notesMasterIdLst>
  <p:sldIdLst>
    <p:sldId id="3973" r:id="rId7"/>
    <p:sldId id="407" r:id="rId8"/>
    <p:sldId id="257" r:id="rId9"/>
    <p:sldId id="669" r:id="rId10"/>
    <p:sldId id="671" r:id="rId11"/>
    <p:sldId id="259" r:id="rId12"/>
    <p:sldId id="657" r:id="rId13"/>
    <p:sldId id="288" r:id="rId14"/>
    <p:sldId id="260" r:id="rId15"/>
    <p:sldId id="261" r:id="rId16"/>
    <p:sldId id="262" r:id="rId17"/>
    <p:sldId id="263" r:id="rId18"/>
    <p:sldId id="264" r:id="rId19"/>
    <p:sldId id="4046" r:id="rId20"/>
    <p:sldId id="266" r:id="rId21"/>
    <p:sldId id="631" r:id="rId22"/>
    <p:sldId id="633" r:id="rId23"/>
    <p:sldId id="672" r:id="rId24"/>
    <p:sldId id="674" r:id="rId25"/>
    <p:sldId id="673" r:id="rId26"/>
    <p:sldId id="265" r:id="rId27"/>
    <p:sldId id="675" r:id="rId28"/>
    <p:sldId id="63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100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0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0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0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0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68F7BF8-7B2A-773A-6BC5-588D2E986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C870171A-8C12-3569-C57E-C078CAC6F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BC1F299-C911-6552-2F77-55072310B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5188B-18ED-41B9-8D5A-24D003773D9B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26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1E6A-9F15-2B34-79A9-BAFFB60CA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A3C64-9D58-484C-4E76-1AB88E2B6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4E368-D355-2C46-B678-74F3D0E2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202E-8465-48A3-BB12-D142EFC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30E96-A3CD-A662-AFEA-695D6DF8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AA1C-7403-4BC6-B161-4EEB71E7F2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491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2F43-3496-9B5A-1ED7-853D3977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C39E-706D-7127-1FFA-0AC90F4E6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E034-29EB-6883-005C-7AF36FCC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29F5-6C28-41C3-3948-FC3A26A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2A1AD-10ED-3BB9-9343-D9A54802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BC48-E090-4F76-B91D-74AA637D2B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86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CF14-B4D3-762C-5764-51744042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1058-4E92-1F3D-2DBE-76380701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2E96-213A-48E5-98F0-0620BD39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86CA-0522-896B-59F1-380A61C2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F2A59-1FF3-D598-93AE-B2BB796B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EB3B-C7C7-4BA1-B95C-D3507A5353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30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B06A-C74F-34DA-E7C5-55E183B8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6EC5-5B64-A6E4-560B-A4FF998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0DB01-1074-4269-A649-DCF2F8A91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7DEB-1967-CADC-409B-80796FCB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ECF4F-A1C0-7334-6563-C8EDACA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C4BB-C308-5D2C-A598-1DA46D3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8EABC-02A6-4160-A178-3FD48E5C0D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373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8803-348F-1276-CCB0-7ADAA6E0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2B5CF-2B7B-84D9-BDD5-EBD26C2D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A1AB9-9A7D-38D2-5F83-D71D9E16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0993B-003E-D8BB-D05C-697EE73CC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2B1C1-8029-17DC-43E9-C0E37083A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DFB28-7D25-C4BB-F078-0F4DCE34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CB57C-4488-1B50-97F1-6CCFFFC5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FF3D4-E82B-EA18-2336-884F448F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0D263-31A7-41A2-8004-8FDAF41508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292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1E5B-1BDC-ED3C-B121-CE9C935F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FB076-7EBB-91A2-B0C7-1E7DCC5A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892FA-14DC-E344-00B1-A6881F06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08508-7E3E-4840-E6CA-356D0313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81B6-FA3E-4F3C-ABE1-188807ADF3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34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D6A21-7539-5DF4-5A72-813AF9A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5D871-B4C3-B7D3-289E-268F4F6B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4BBFD-A817-F658-BEF4-B69BA393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D1C5F-0A62-4776-9CE6-F4B52218B6F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617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EB14-9D19-AB16-7DD7-7A377F8F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8C698-135D-68A8-71EC-F43ACC8F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CBA04-2E82-0981-1A59-FE3F3F35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8C3BA-E12B-0AF2-F529-F57D8870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E6A5-50B6-5117-FC47-7DE4C791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A3BE-F34B-2731-0D2F-8ED4598E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DCE8-638A-4E1C-980E-03EC4E6DC8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15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9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BFFC-F1CB-89DF-AA37-AECD372E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FF34A4-CE04-D960-9FE4-819B9470C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2C2D0-4555-9EE8-2518-BBA98E415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DA3FA-5C5D-5563-202A-2C0F9E3D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826D1-FE60-4554-91EE-A137F0A5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24E23-92D1-9886-2D9D-55A87AC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6934A-31B3-45A6-8A84-64704ADE31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78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A0FA2-296F-24FA-96E2-8E14ABE2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792EF-A3A1-78D0-08A3-324A1A51D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7B55-B526-2B04-F12C-CCC7CD69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D7051-3C46-0289-42FF-0AC0DDEC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770B0-54AA-845E-532E-DFD9E751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86DD0-BC03-45C0-99DD-E247556CC3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346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C6B1C-9599-8373-E42C-F0FA0C012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A4B16-DA95-2B50-0DE9-FBA065CBE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C254-E67C-E4A9-EB8C-8F0B2F81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E85C-D773-24E9-796B-842A6A17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80D4-CB68-C19E-A396-9D9C3875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EEADE-D871-468E-B034-20E36885153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713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9DFC5-8811-DB51-A798-13B037ABD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A6D82-8172-9214-1860-07B85E0F6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41C70-061A-CFEE-3272-3A59F1740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5705-C0D1-4ECC-90CD-7B5FFAEEB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029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74AEA3-9DD8-EF02-0F44-546369BF5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51274-34D3-FE08-9053-8202FD508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C97352-F77D-1692-F733-BFFD99C55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7E6-809A-489E-9125-281E5DAAC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91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AC7185-64CB-8317-C6E2-F52EFE7D6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B6455-494D-6942-0B43-534C7DA7F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D594A9-B9EB-832A-2003-999CD2FE6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65FDD-9C48-4657-A769-56CA08154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6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A88F4-E4D2-8106-A0A7-09C274D81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02870-41AB-0D6B-859F-15862F382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E1D62-32D4-55FF-36F8-BC8513202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F40E-3B98-426F-8A5F-61FBF1C9B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55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2FD343-2AE5-D786-019A-206FED342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C1A361-8A0D-26BA-CFB1-52A974043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40482-A729-F1DF-A04F-B8F2FB878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8185-D33A-4944-8433-9F6E4982C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4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7DAA65-5F74-E270-5905-363ED8B88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0197E4-5BFB-D865-9ADA-627FFA3A1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295A0F-332F-C1AF-D1BF-C74D9DAB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FFD38-2725-48B3-AD7C-F7E5050E8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84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826D3C-65B9-7C69-4F9C-10D6398B2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FDF010-C733-5BC5-8C75-6B0FB840D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9FE4A0-C778-DC02-0D08-ECC37E126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3DAB-8598-4638-92FD-70C239719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37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313C3-D268-9B9F-26A7-66F01DDDA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30D67-0B9F-8DE0-0F40-4F1E5D62E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D33E7-7424-65D1-CF27-38311DA1E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9439-E32F-4661-BF22-7C69B1251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44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38E60A-4935-D86B-77FC-F9D80248A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C0330-CF44-EFCA-885F-5BA7F2FCD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09C7C-E3DB-F74B-1CF8-0D0192C43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303E-9E6C-4756-9919-09732207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041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9BD2E-6115-F207-4667-953026A8E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7D8005-4FFC-33A3-F6A1-24A2B4589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42082-A2DE-EB72-D239-AA317C677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2B79-8BC2-4E08-99A8-AE3D1E39E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787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25263-1D86-DE28-0797-CB3CC15C7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72099-4129-B180-E2A3-1EACD1F7B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25A001-977D-046D-2DA2-32ECB5524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268E-99B7-46E2-A92F-7A57DAD9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98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8ABB7-4F23-3B0E-B535-F77F1CFBF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B1F24-4B95-E10A-FE86-008E2B867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3492E9-7D30-020F-36B5-3606EB73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FF35-D5F6-44CA-8939-F04F76272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8086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1616D-EF7A-6894-BD9F-939691285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B1D14A-436E-BE60-BC92-289130382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4383-4893-A471-403E-591F53320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17B6-C272-4B51-9D32-D97319A7D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516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D6C68-E7A0-8260-FAEB-8814B747F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4D607-1450-A05E-0F47-96A29C859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B1EC24-67FF-A16D-CC77-48CC3859C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9E99-264A-4FAF-9BB1-D9FC0FD92B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117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23BB1A-3FC3-5D03-7D3B-D61F73792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0DA12-2477-8423-BEA4-FF5A1A60B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1FAA45-3112-EACC-B2AE-632D86059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B4DB-34A5-4039-A54D-18A2FF60DA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657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6E6483-A974-59A5-ACB1-95C7B6050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3EB1AB-6D78-8337-607F-957123022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5DD6D3-BCBB-A06A-08E9-D0BEF8B1B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6422-703B-4386-AAF5-9AE4F2A022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578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5C68A8-2EE0-B362-9851-25F883693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5210B-7B2E-157B-3E62-53AC4498D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BDC09D-4ED9-A3FC-FD63-DB5766520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60F3-9C54-4A84-A698-9480B1EA7B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03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AE04CC-8AAE-410A-F8AE-31A3F254A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4D5FE9-302D-ABF9-552B-45F7E35E2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B15D66-B811-B748-EB81-1BD0BBBBA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60EA-1579-4DBE-B326-BDA0D8266E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8384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9D6FF9-377B-E378-3025-9CF5C8298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F55AD-CC87-F8AD-F72A-E425B97DE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44175-37DB-09E8-DEA4-4B890108F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9E4F-CFD2-452F-B39D-EE51B4F221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214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F26B36-F596-588E-C39C-EED80DCF5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F50E-3EE6-40C0-D45B-39A74440B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81CCB-77B4-F273-4058-B967F2D77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3E8C-CF07-4A38-9397-40D43DD89D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6362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95545-08FA-59B7-80A2-DAFA664AE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0CA30-9BFE-4DEB-77FB-B6395D733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D25616-069E-EC2C-5047-41BD0EA10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C376-AA93-4684-8181-262FAA26A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6496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1753C-4267-2076-802C-AE4878766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4F99C4-1377-3A8E-E460-3D929142C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832FB-D37C-547F-7C76-BA07532A6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0F60-9E89-4788-90EF-8F8D24CCB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037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76FF0-9498-D893-4E3F-8E26800F3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DE3C9-57E6-28B0-05A4-98D74EBE8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D7BD4E-0949-AD4C-0F2D-144E78758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9B22-4B17-40A6-A3C9-1540076D65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230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D04B5-DDA3-4177-E9F2-AEE6558E9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E9AA4-972A-D521-8304-534E22F14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E8ADBE-D36A-AE87-284C-D1A7195FB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8464-5EE7-46E9-B10A-B73B8E6E28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0739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CA7611-33CB-3D7F-A23C-6604678D3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98E6FE-899C-1F84-B8E2-73EAE9291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B896BB-B813-E64C-D44C-7B28768E8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40F2B-2AFF-40CF-8520-B7D9FA9438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94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7A5558-78C2-2D2B-7337-72AA76558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0B7D2-5E15-7BE5-D21D-5E99C62A2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A69B4-217D-47B7-A2F2-77437DB66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0945-AC5B-4445-8F68-37D84943E4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0531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F1FEAA-CE46-D8A9-6D22-83C9FA8BA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253B4E-9887-DCE9-703A-F9894A884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1424CC-B442-D5ED-E608-5E00AE2F4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4116-ADBF-4774-B3AE-EE76157B25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37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0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24F63-FB43-E6F1-8B4D-60E0B2ACF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06794-16A9-9E1D-5F80-6FDAD9B99A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578834-3374-BA8A-705E-4706784A4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79B4-A87E-46BD-8E0B-DD5D55FA5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046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986058-FF1C-770E-D4C9-29EBFF063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7BA8F6-5042-7747-41FA-2BBC1352E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E5730-529C-3508-B8D3-7D539A27B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F094-48C8-48F4-8D8C-8FC2788437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492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0336A-305E-9B3B-3B4B-C8398C2CA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9A4679-4FA1-3832-33BB-F18EB33E8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AFF3C-164C-BAA0-1AA1-B565C5999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7E35-0FCC-4B2A-850B-9F52D414C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8457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DD4B3-4AFB-E7DF-D855-D5776F3DB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283B9-B86B-1BDB-4E14-E798D72F2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3C241-E2E1-C469-6D72-02249B6DA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02F1-F571-4453-8FA0-8203EBC87E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5186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4CE7B-75C6-92B5-8311-ACB0ABB79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50B11-2833-366D-48D5-1C01EE55F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7A2D5E-03A8-9F1D-1310-CBEE7B508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DDB0-6A5A-4F0D-96ED-9211D227C4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759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9CC0F-E72E-B28A-954F-EC73C8EC2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0500E-3386-355A-FA8C-D104200F5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D3770-0F85-C082-3D07-EA1A5606B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47DB-9204-4EA5-ABB3-816A965167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658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FE6D74-4952-AEFE-2362-741E4B81B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EFF00-9833-B882-DB1C-63C994951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F27EA9-7F2E-2445-03A9-F83373ABB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A057-4E32-4468-98B1-EF78870CA6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026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60254A-520D-B1EB-D1D4-F901059D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F22280-343E-21D9-BE94-314B53BC7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1DECB0-A2AA-3C15-8374-4114EDE15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80A7-21A5-46A4-8C1D-727885AF99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671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6019E7-26BF-D100-B114-839654B0D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E30A2-5B37-3B11-75A7-18578AC4D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06E37-5F63-AD51-F9D4-349EDD574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6069-72D7-493C-AC8D-BB09AA962A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8259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110ED-810E-DAD9-C0D0-FC2F1B0D9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A23E9-17F3-389B-4BE3-5CC762AAB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1189F-02CA-748B-DE19-873F7A5C0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4BB2F-B390-4B9B-B876-4894C11D6F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303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39E69B-1224-EB54-B2A3-A3A09AA36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71477A-35BF-C1BF-0998-D196A4938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0F6F08-2C27-2482-EB88-201DE1E2F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4A45-A055-49A2-B5E3-EF0771EC39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0927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2B5365-16A6-6E33-958B-EABCEE35A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5FC8F8-962D-82FE-6EBC-6BF8BE4DF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206E60-11F0-482A-7D84-E2823EC90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6904-4D06-4955-ACC2-1857153E88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054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2C22B5-E0F2-2289-AC24-5B3647D7D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BDB638-3CC0-1D31-2D60-CC1DA35A5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E3AFD9-6F6A-17E0-F53D-892DE84CF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45B7-7C82-4A9B-89F4-73B1A86713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93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E8004-6C53-DAB2-8281-ED63FDF66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3EAED-2C32-067E-1AD3-FBF633C70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37C0FF-4A93-AD4A-BCF7-36A598A9F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8BDC-D6DD-45EE-8727-1C9827B44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3117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D9FFA-15BB-C03A-0D61-099AAFCD2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77F47-06BD-D838-80AF-03F46D9B1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33BF4-0054-156C-B572-B92EA923A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921-7FE1-4660-8AC4-2BB880ABDD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395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75EE62-83F4-745D-BD91-CFE8F088F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AD97E-9A0C-B12E-5B96-7257C669C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96FB0-495B-F1DC-4B30-DD1A3FEC7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E9E9-BBB4-49D7-BF76-03C7338679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301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C1CF08-C887-95D3-B0BD-D51F65FFF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434A7-BAEB-2207-70AB-376F971EE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30CE4-80EB-7564-99FC-6EB1B2B94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985C-820D-41DB-93B1-565FDC7253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F2504A-CF21-73C3-6AD9-FD65700E6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1F5A23-D047-80B9-7D1E-320D0585F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F45271-6502-5F14-F978-1B27735D17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1EDA0F-6628-26D4-8F26-C38A399FD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0EE6ED-817F-A819-FFB6-DFD953EA14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D926D-A261-4F26-9FC6-B9D21C0F1B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04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B0604030504040204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0801B8-57DE-3068-50A6-DF23ACC83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4684C4-45B5-EB97-B209-C0692B44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2BCF16-5DA4-5B1B-6E27-B6511DC071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F52DA3-77F4-6315-E23E-ABFD8BD7F9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17F37-0BAF-2342-DBB1-EE31B617BF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272EAA-0A2D-4DA6-8547-49C8FACD3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63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BA96143-BB8B-B58E-271C-CDA89BDB0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CB740D0-FEC1-1059-810A-B648FE833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F137AD-83AF-4C9E-E65D-E27866924F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1DC01F-97D0-F0A8-506C-513F2AAD3E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EBE429-1F4F-BD6E-4C21-E91606CA82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0FCBD-FA26-4549-A944-4747B94F09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845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6B6C4C-627E-E938-8DFF-F9B24A3AF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871F2E-6AB4-6681-2214-80A476004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838797-6A05-18E8-58EE-2FB398A53A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196038-CABC-E2E4-B838-F9C6DD5628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2F13C7-6862-818B-F8CE-341000251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B5E2F6-DFDC-4BA7-B7E8-0349D9642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4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3FDF4C-C08B-10C1-4755-45C83AF6D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F7FEE4-143B-8B5E-4F49-169C1922D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998796-08DB-9DA1-4AE6-43C3D75210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2070A1-421C-BEAF-7B2A-313048EC6D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845B24-A017-85CA-445E-5DD50FFC7A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A68983-F929-411B-B372-3DCDDB9E86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9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ww.houstonchronicle.com/neighborhood/katy/article/Ancient-curse-tablet-found-by-Katy-archaeologist-17026823.php#photo-2223306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7389-C000-59DF-7F3B-4B8E2154BB19}"/>
              </a:ext>
            </a:extLst>
          </p:cNvPr>
          <p:cNvSpPr txBox="1">
            <a:spLocks/>
          </p:cNvSpPr>
          <p:nvPr/>
        </p:nvSpPr>
        <p:spPr>
          <a:xfrm>
            <a:off x="9297670" y="600648"/>
            <a:ext cx="2509520" cy="1209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证道</a:t>
            </a:r>
            <a:endParaRPr kumimoji="0" lang="en-US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A7D2CB4-B8A7-D514-C5E5-CC7EF294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537" y="137958"/>
            <a:ext cx="3391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Sermon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E76194-7459-B931-F5F0-8E5FB6B9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81" y="4465245"/>
            <a:ext cx="5597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庞秉远 长老</a:t>
            </a:r>
            <a:endParaRPr kumimoji="0" lang="en-US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1F562-3CFA-3F91-2050-A2391DC02709}"/>
              </a:ext>
            </a:extLst>
          </p:cNvPr>
          <p:cNvSpPr txBox="1"/>
          <p:nvPr/>
        </p:nvSpPr>
        <p:spPr>
          <a:xfrm>
            <a:off x="832485" y="1976882"/>
            <a:ext cx="105270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基利心山</a:t>
            </a:r>
            <a:r>
              <a:rPr lang="en-US" altLang="zh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altLang="zh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zh-CN" alt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和以巴路山的警示</a:t>
            </a:r>
            <a:endParaRPr kumimoji="0" lang="en-US" altLang="en-US" sz="8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725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98BF5A3F-8A86-299E-6668-24D67052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7385"/>
          <a:stretch>
            <a:fillRect/>
          </a:stretch>
        </p:blipFill>
        <p:spPr bwMode="auto">
          <a:xfrm>
            <a:off x="1471613" y="2705520"/>
            <a:ext cx="9144000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37B5EB8E-318E-5711-1872-CEF0FE7E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70238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茂密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677CF3A3-4329-B0E5-91C7-607FA78A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498850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光秃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69672" name="Text Box 8">
            <a:extLst>
              <a:ext uri="{FF2B5EF4-FFF2-40B4-BE49-F238E27FC236}">
                <a16:creationId xmlns:a16="http://schemas.microsoft.com/office/drawing/2014/main" id="{7E52A51A-59FD-0682-D281-C2EFB8FBC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48" y="457201"/>
            <a:ext cx="9553739" cy="20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8858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40811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9304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452688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那时，约书亚在以巴路山上，为耶和华─以色列的神筑一座坛，是用没有动过铁器的整石头筑的，照着耶和华仆人摩西所吩咐以色列人的话，正如摩西律法书上所写的。众人在这坛上给耶和华奉献燔祭和平安祭。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8:30-31)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369676" name="Text Box 12">
            <a:extLst>
              <a:ext uri="{FF2B5EF4-FFF2-40B4-BE49-F238E27FC236}">
                <a16:creationId xmlns:a16="http://schemas.microsoft.com/office/drawing/2014/main" id="{1D34573F-4C40-3602-2A50-A4E35AF8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05251"/>
            <a:ext cx="1581150" cy="9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筑石坛献祭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69677" name="Line 13">
            <a:extLst>
              <a:ext uri="{FF2B5EF4-FFF2-40B4-BE49-F238E27FC236}">
                <a16:creationId xmlns:a16="http://schemas.microsoft.com/office/drawing/2014/main" id="{17309770-8AE2-CD6D-D0EF-940FDA3FE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4429126"/>
            <a:ext cx="449263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76" name="Text Box 14">
            <a:extLst>
              <a:ext uri="{FF2B5EF4-FFF2-40B4-BE49-F238E27FC236}">
                <a16:creationId xmlns:a16="http://schemas.microsoft.com/office/drawing/2014/main" id="{B757A521-9DF2-B2E8-E971-82802123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991226"/>
            <a:ext cx="793750" cy="476669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</a:p>
        </p:txBody>
      </p:sp>
    </p:spTree>
    <p:extLst>
      <p:ext uri="{BB962C8B-B14F-4D97-AF65-F5344CB8AC3E}">
        <p14:creationId xmlns:p14="http://schemas.microsoft.com/office/powerpoint/2010/main" val="482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A56A3EE-9E5A-A27B-5907-CDE4F790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7385"/>
          <a:stretch>
            <a:fillRect/>
          </a:stretch>
        </p:blipFill>
        <p:spPr bwMode="auto">
          <a:xfrm>
            <a:off x="1701800" y="2638424"/>
            <a:ext cx="9144000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16AA0C8A-49BF-3C8C-F249-5FA30985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70238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茂密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2A801E4-B3FC-FF04-E17D-513BD2244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498850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光秃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4" name="Text Box 6">
            <a:extLst>
              <a:ext uri="{FF2B5EF4-FFF2-40B4-BE49-F238E27FC236}">
                <a16:creationId xmlns:a16="http://schemas.microsoft.com/office/drawing/2014/main" id="{7AAF77D4-EEBB-B781-55B6-22239D7D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4" y="457201"/>
            <a:ext cx="7788275" cy="11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8858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40811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9304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452688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约书亚在那里，当着以色列人面前，将摩西所写的律法抄写在石头上。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8:32)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A0E37FA-66A4-1419-6A9C-A596FDCF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05251"/>
            <a:ext cx="1581150" cy="9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筑石坛献祭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立石写律法</a:t>
            </a:r>
            <a:endParaRPr kumimoji="0" lang="zh-TW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Line 11">
            <a:extLst>
              <a:ext uri="{FF2B5EF4-FFF2-40B4-BE49-F238E27FC236}">
                <a16:creationId xmlns:a16="http://schemas.microsoft.com/office/drawing/2014/main" id="{E86CC545-326B-7289-DE03-D86580527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4429126"/>
            <a:ext cx="449263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D8479619-92EE-12B9-D6F1-EE0FE25A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991226"/>
            <a:ext cx="793750" cy="476669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</a:p>
        </p:txBody>
      </p:sp>
    </p:spTree>
    <p:extLst>
      <p:ext uri="{BB962C8B-B14F-4D97-AF65-F5344CB8AC3E}">
        <p14:creationId xmlns:p14="http://schemas.microsoft.com/office/powerpoint/2010/main" val="29913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B3B8FFB-6701-E55A-65CC-D124EAD3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7385"/>
          <a:stretch>
            <a:fillRect/>
          </a:stretch>
        </p:blipFill>
        <p:spPr bwMode="auto">
          <a:xfrm>
            <a:off x="1677987" y="2843212"/>
            <a:ext cx="9144000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810EA750-872D-703F-9BAF-2E9866C5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70238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茂密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D9936AEF-C30B-C95D-B2E9-88883EBC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498850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光秃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D31F8DA-3DBA-6B36-924D-810980A7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991226"/>
            <a:ext cx="793750" cy="476669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</a:p>
        </p:txBody>
      </p:sp>
      <p:sp>
        <p:nvSpPr>
          <p:cNvPr id="371718" name="Text Box 6">
            <a:extLst>
              <a:ext uri="{FF2B5EF4-FFF2-40B4-BE49-F238E27FC236}">
                <a16:creationId xmlns:a16="http://schemas.microsoft.com/office/drawing/2014/main" id="{C1D4CF1C-D4F0-CB3A-3B38-E659F5D1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48" y="263097"/>
            <a:ext cx="10867697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8858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40811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9304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452688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以色列众人，无论是本地人、是寄居的，和长老、官长，并审判官，都站在约柜两旁，在擡耶和华约柜的祭司利未人面前，一半对着基利心山，一半对着以巴路山，为以色列民祝福，正如耶和华仆人摩西先前所吩咐的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8:33)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371719" name="Text Box 7">
            <a:extLst>
              <a:ext uri="{FF2B5EF4-FFF2-40B4-BE49-F238E27FC236}">
                <a16:creationId xmlns:a16="http://schemas.microsoft.com/office/drawing/2014/main" id="{A1D19E88-4F6E-34CD-11B6-7DA3BC04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8600"/>
            <a:ext cx="1403350" cy="457200"/>
          </a:xfrm>
          <a:prstGeom prst="rect">
            <a:avLst/>
          </a:prstGeom>
          <a:solidFill>
            <a:srgbClr val="00336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宣告祝福</a:t>
            </a:r>
          </a:p>
        </p:txBody>
      </p:sp>
      <p:sp>
        <p:nvSpPr>
          <p:cNvPr id="371728" name="Text Box 16">
            <a:extLst>
              <a:ext uri="{FF2B5EF4-FFF2-40B4-BE49-F238E27FC236}">
                <a16:creationId xmlns:a16="http://schemas.microsoft.com/office/drawing/2014/main" id="{551AC9DF-CF42-474B-CECF-73197196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1403350" cy="457200"/>
          </a:xfrm>
          <a:prstGeom prst="rect">
            <a:avLst/>
          </a:prstGeom>
          <a:solidFill>
            <a:srgbClr val="00336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宣布咒诅</a:t>
            </a:r>
          </a:p>
        </p:txBody>
      </p:sp>
      <p:sp>
        <p:nvSpPr>
          <p:cNvPr id="371729" name="AutoShape 17">
            <a:extLst>
              <a:ext uri="{FF2B5EF4-FFF2-40B4-BE49-F238E27FC236}">
                <a16:creationId xmlns:a16="http://schemas.microsoft.com/office/drawing/2014/main" id="{0298DCFB-5F1B-8A26-EBA1-C0CC2532E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4724400"/>
            <a:ext cx="266700" cy="685800"/>
          </a:xfrm>
          <a:prstGeom prst="downArrow">
            <a:avLst>
              <a:gd name="adj1" fmla="val 50000"/>
              <a:gd name="adj2" fmla="val 642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730" name="Oval 18">
            <a:extLst>
              <a:ext uri="{FF2B5EF4-FFF2-40B4-BE49-F238E27FC236}">
                <a16:creationId xmlns:a16="http://schemas.microsoft.com/office/drawing/2014/main" id="{6728288E-92C4-D8B5-2565-5FC4C080E00A}"/>
              </a:ext>
            </a:extLst>
          </p:cNvPr>
          <p:cNvSpPr>
            <a:spLocks noChangeArrowheads="1"/>
          </p:cNvSpPr>
          <p:nvPr/>
        </p:nvSpPr>
        <p:spPr bwMode="auto">
          <a:xfrm rot="20788171">
            <a:off x="6324600" y="4800600"/>
            <a:ext cx="28194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731" name="Oval 19">
            <a:extLst>
              <a:ext uri="{FF2B5EF4-FFF2-40B4-BE49-F238E27FC236}">
                <a16:creationId xmlns:a16="http://schemas.microsoft.com/office/drawing/2014/main" id="{D6AD14DB-6C5A-BC5E-7D22-2F6C6C091625}"/>
              </a:ext>
            </a:extLst>
          </p:cNvPr>
          <p:cNvSpPr>
            <a:spLocks noChangeArrowheads="1"/>
          </p:cNvSpPr>
          <p:nvPr/>
        </p:nvSpPr>
        <p:spPr bwMode="auto">
          <a:xfrm rot="1106166">
            <a:off x="3098800" y="4800600"/>
            <a:ext cx="28194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732" name="Text Box 20">
            <a:extLst>
              <a:ext uri="{FF2B5EF4-FFF2-40B4-BE49-F238E27FC236}">
                <a16:creationId xmlns:a16="http://schemas.microsoft.com/office/drawing/2014/main" id="{39543945-B44B-6E93-A9F6-4EDB10E0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38608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柜</a:t>
            </a:r>
          </a:p>
        </p:txBody>
      </p:sp>
      <p:sp>
        <p:nvSpPr>
          <p:cNvPr id="371733" name="AutoShape 21">
            <a:extLst>
              <a:ext uri="{FF2B5EF4-FFF2-40B4-BE49-F238E27FC236}">
                <a16:creationId xmlns:a16="http://schemas.microsoft.com/office/drawing/2014/main" id="{082EC2A9-D785-096D-87D4-BEDA90FB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514600"/>
            <a:ext cx="852488" cy="446088"/>
          </a:xfrm>
          <a:prstGeom prst="wedgeRectCallout">
            <a:avLst>
              <a:gd name="adj1" fmla="val -25046"/>
              <a:gd name="adj2" fmla="val -9982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申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177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9" grpId="0" animBg="1"/>
      <p:bldP spid="371728" grpId="0" animBg="1"/>
      <p:bldP spid="371732" grpId="0"/>
      <p:bldP spid="3717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05B01B6-6558-2003-099A-73A65F97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7385"/>
          <a:stretch>
            <a:fillRect/>
          </a:stretch>
        </p:blipFill>
        <p:spPr bwMode="auto">
          <a:xfrm>
            <a:off x="1747837" y="2638424"/>
            <a:ext cx="9144000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A2DC02AC-0CA6-FC21-4226-9A77C9E7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70238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茂密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A9A144B-5BE3-3471-33E9-7A142EB4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498850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光秃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72742" name="Text Box 6">
            <a:extLst>
              <a:ext uri="{FF2B5EF4-FFF2-40B4-BE49-F238E27FC236}">
                <a16:creationId xmlns:a16="http://schemas.microsoft.com/office/drawing/2014/main" id="{0769E7E8-A2A3-BECD-0F5D-25B1EE1A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61" y="0"/>
            <a:ext cx="10163505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885825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40811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9304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452688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随后，约书亚将律法上祝福、咒诅的话，照着律法书上一切所写的，都宣读了一遍。摩西所吩咐的一切话，约书亚在以色列全会众和妇女、孩子，并他们中间寄居的外人面前，没有一句不宣读的。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8:34-35)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10246" name="Text Box 18">
            <a:extLst>
              <a:ext uri="{FF2B5EF4-FFF2-40B4-BE49-F238E27FC236}">
                <a16:creationId xmlns:a16="http://schemas.microsoft.com/office/drawing/2014/main" id="{A011F09C-0CC0-753D-18E2-ECF35678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991226"/>
            <a:ext cx="793750" cy="476669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</a:p>
        </p:txBody>
      </p:sp>
      <p:sp>
        <p:nvSpPr>
          <p:cNvPr id="10247" name="Text Box 19">
            <a:extLst>
              <a:ext uri="{FF2B5EF4-FFF2-40B4-BE49-F238E27FC236}">
                <a16:creationId xmlns:a16="http://schemas.microsoft.com/office/drawing/2014/main" id="{7B2E4FF8-F4DB-D3F5-6D26-333939A0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8600"/>
            <a:ext cx="1403350" cy="457200"/>
          </a:xfrm>
          <a:prstGeom prst="rect">
            <a:avLst/>
          </a:prstGeom>
          <a:solidFill>
            <a:srgbClr val="00336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宣告祝福</a:t>
            </a:r>
          </a:p>
        </p:txBody>
      </p:sp>
      <p:sp>
        <p:nvSpPr>
          <p:cNvPr id="10248" name="Text Box 20">
            <a:extLst>
              <a:ext uri="{FF2B5EF4-FFF2-40B4-BE49-F238E27FC236}">
                <a16:creationId xmlns:a16="http://schemas.microsoft.com/office/drawing/2014/main" id="{3792280E-FBFA-2463-43BD-030831AF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114800"/>
            <a:ext cx="1403350" cy="457200"/>
          </a:xfrm>
          <a:prstGeom prst="rect">
            <a:avLst/>
          </a:prstGeom>
          <a:solidFill>
            <a:srgbClr val="003366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宣布咒诅</a:t>
            </a:r>
          </a:p>
        </p:txBody>
      </p:sp>
      <p:sp>
        <p:nvSpPr>
          <p:cNvPr id="10249" name="AutoShape 21">
            <a:extLst>
              <a:ext uri="{FF2B5EF4-FFF2-40B4-BE49-F238E27FC236}">
                <a16:creationId xmlns:a16="http://schemas.microsoft.com/office/drawing/2014/main" id="{9E6873FD-7CF5-352A-820A-38EC2021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4724400"/>
            <a:ext cx="266700" cy="685800"/>
          </a:xfrm>
          <a:prstGeom prst="downArrow">
            <a:avLst>
              <a:gd name="adj1" fmla="val 50000"/>
              <a:gd name="adj2" fmla="val 642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0" name="Oval 22">
            <a:extLst>
              <a:ext uri="{FF2B5EF4-FFF2-40B4-BE49-F238E27FC236}">
                <a16:creationId xmlns:a16="http://schemas.microsoft.com/office/drawing/2014/main" id="{0B95A5D8-A7D5-E005-7485-20E090204F56}"/>
              </a:ext>
            </a:extLst>
          </p:cNvPr>
          <p:cNvSpPr>
            <a:spLocks noChangeArrowheads="1"/>
          </p:cNvSpPr>
          <p:nvPr/>
        </p:nvSpPr>
        <p:spPr bwMode="auto">
          <a:xfrm rot="20788171">
            <a:off x="6324600" y="4800600"/>
            <a:ext cx="28194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1" name="Oval 23">
            <a:extLst>
              <a:ext uri="{FF2B5EF4-FFF2-40B4-BE49-F238E27FC236}">
                <a16:creationId xmlns:a16="http://schemas.microsoft.com/office/drawing/2014/main" id="{2483DF73-46AF-AEF7-089C-E442241EC533}"/>
              </a:ext>
            </a:extLst>
          </p:cNvPr>
          <p:cNvSpPr>
            <a:spLocks noChangeArrowheads="1"/>
          </p:cNvSpPr>
          <p:nvPr/>
        </p:nvSpPr>
        <p:spPr bwMode="auto">
          <a:xfrm rot="1106166">
            <a:off x="3098800" y="4800600"/>
            <a:ext cx="28194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2" name="Text Box 24">
            <a:extLst>
              <a:ext uri="{FF2B5EF4-FFF2-40B4-BE49-F238E27FC236}">
                <a16:creationId xmlns:a16="http://schemas.microsoft.com/office/drawing/2014/main" id="{A22166B9-A14E-06E3-3EE2-C1ADEB18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425" y="38608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柜</a:t>
            </a:r>
          </a:p>
        </p:txBody>
      </p:sp>
    </p:spTree>
    <p:extLst>
      <p:ext uri="{BB962C8B-B14F-4D97-AF65-F5344CB8AC3E}">
        <p14:creationId xmlns:p14="http://schemas.microsoft.com/office/powerpoint/2010/main" val="1150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C336404-8F4F-8986-9357-5FF1B639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3" y="412485"/>
            <a:ext cx="916305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>
            <a:extLst>
              <a:ext uri="{FF2B5EF4-FFF2-40B4-BE49-F238E27FC236}">
                <a16:creationId xmlns:a16="http://schemas.microsoft.com/office/drawing/2014/main" id="{A3184577-22A8-4CAA-07E4-E3CF6478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6062137"/>
            <a:ext cx="9438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/>
              </a:rPr>
              <a:t>以巴路和示剑天然圆形剧场的鸟瞰图。 比尔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/>
              </a:rPr>
              <a:t>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/>
              </a:rPr>
              <a:t>施莱格尔拍摄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4AAAF4-77CD-15D7-C980-260D930E2927}"/>
              </a:ext>
            </a:extLst>
          </p:cNvPr>
          <p:cNvSpPr/>
          <p:nvPr/>
        </p:nvSpPr>
        <p:spPr>
          <a:xfrm>
            <a:off x="2247900" y="4725853"/>
            <a:ext cx="1673817" cy="25572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基利心山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2506D-3C94-B925-1974-D12799B75AB8}"/>
              </a:ext>
            </a:extLst>
          </p:cNvPr>
          <p:cNvSpPr txBox="1"/>
          <p:nvPr/>
        </p:nvSpPr>
        <p:spPr>
          <a:xfrm>
            <a:off x="3185965" y="3144829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以巴路山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DE4330-6E28-E1CC-025D-EAE7D8998EAD}"/>
              </a:ext>
            </a:extLst>
          </p:cNvPr>
          <p:cNvSpPr/>
          <p:nvPr/>
        </p:nvSpPr>
        <p:spPr>
          <a:xfrm>
            <a:off x="9394871" y="1900377"/>
            <a:ext cx="1181100" cy="323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以巴路山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320872-558C-57FC-69C5-F0FC98357103}"/>
              </a:ext>
            </a:extLst>
          </p:cNvPr>
          <p:cNvSpPr/>
          <p:nvPr/>
        </p:nvSpPr>
        <p:spPr>
          <a:xfrm>
            <a:off x="9280673" y="5076825"/>
            <a:ext cx="904875" cy="3238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示剑城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37BA31-6A3D-DACA-6B57-CB22A6E76EBB}"/>
              </a:ext>
            </a:extLst>
          </p:cNvPr>
          <p:cNvSpPr/>
          <p:nvPr/>
        </p:nvSpPr>
        <p:spPr>
          <a:xfrm>
            <a:off x="4486275" y="3751978"/>
            <a:ext cx="1485900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六个支派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3EDC6C-81BB-1F86-EDF4-B5D07F2DD37B}"/>
              </a:ext>
            </a:extLst>
          </p:cNvPr>
          <p:cNvSpPr/>
          <p:nvPr/>
        </p:nvSpPr>
        <p:spPr>
          <a:xfrm>
            <a:off x="8748712" y="2912282"/>
            <a:ext cx="1485900" cy="3693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六个支派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EA1ECA-A5BF-372D-B322-7D31E591E09D}"/>
              </a:ext>
            </a:extLst>
          </p:cNvPr>
          <p:cNvSpPr/>
          <p:nvPr/>
        </p:nvSpPr>
        <p:spPr>
          <a:xfrm rot="1585931">
            <a:off x="6205034" y="3399600"/>
            <a:ext cx="2285727" cy="409706"/>
          </a:xfrm>
          <a:prstGeom prst="roundRect">
            <a:avLst>
              <a:gd name="adj" fmla="val 153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/>
              </a:rPr>
              <a:t>约柜，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JhengHei" panose="020B0604030504040204" pitchFamily="34" charset="-120"/>
                <a:cs typeface="Microsoft JhengHei" panose="020B0604030504040204" pitchFamily="34" charset="-120"/>
              </a:rPr>
              <a:t>约书亚、长老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89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C2C07B8B-5B29-E8C4-CBC6-FFC630C1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95" y="110359"/>
            <a:ext cx="7164410" cy="604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AD446C7-1694-AF78-E30C-1F742DCD48BC}"/>
              </a:ext>
            </a:extLst>
          </p:cNvPr>
          <p:cNvSpPr/>
          <p:nvPr/>
        </p:nvSpPr>
        <p:spPr>
          <a:xfrm>
            <a:off x="2385848" y="6043448"/>
            <a:ext cx="7292357" cy="7041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宣布祝福与咒诅的十二支派分布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8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4" name="Text Box 4">
            <a:extLst>
              <a:ext uri="{FF2B5EF4-FFF2-40B4-BE49-F238E27FC236}">
                <a16:creationId xmlns:a16="http://schemas.microsoft.com/office/drawing/2014/main" id="{14D43F02-3A2A-B010-7EBF-AF7E2132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2226"/>
            <a:ext cx="11364912" cy="66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申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28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：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1-8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你若留意听从耶和华─你神的话，谨守遵行他的一切诫命，就是我今日所吩咐你的，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他必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使你超乎天下万民之上。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你若听从耶和华─你神的话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，这以下的福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必追随你，临到你身上：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你在城里必蒙福，在田间也必蒙福。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你身所生的，地所产的，牲畜所下的，以及牛犊、羊羔，都必蒙福。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你的筐子和你的抟面盆都必蒙福。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你出也蒙福，入也蒙福。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仇敌起来攻击你，耶和华必使他们在你面前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被你杀败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；他们从一条路来攻击你，必从七条路逃跑。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在你仓房里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，并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你手所办的一切事上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，耶和华所命的福必临到你。耶和华─你神也要在所给你的地上赐福与你。</a:t>
            </a:r>
            <a:endParaRPr kumimoji="1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DCDED69F-8BB9-FDBA-36E7-2476EE46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7088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50B2DED-1D61-07F9-AB7E-24CFF200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6" y="1245640"/>
            <a:ext cx="59503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福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>
            <a:extLst>
              <a:ext uri="{FF2B5EF4-FFF2-40B4-BE49-F238E27FC236}">
                <a16:creationId xmlns:a16="http://schemas.microsoft.com/office/drawing/2014/main" id="{8A693D64-C5CC-F96C-28A1-82DFAFC9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7" y="0"/>
            <a:ext cx="11172497" cy="635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28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9-14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你若谨守耶和华─你神的诫命，遵行他的道，他必照着向你所起的誓，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立你作为自己的圣民。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天下万民见你归在耶和华的名下，就要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惧怕你。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你在耶和华向你列祖起誓应许赐你的地上，他必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使你身所生的，牲畜所下的，地所产的，都绰绰有余。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为你开天上的府库，按时降雨在你的地上。在你手里所办的一切事上赐福与你。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你必借给许多国民，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却不致向他们借贷。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你若听从耶和华─你神的诫命，就是我今日所吩咐你的，谨守遵行，不偏左右，也不随从事奉别神，耶和华就必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使你作首不作尾，但居上不居下。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28:1-14)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9133913-CD7C-1BC5-6625-39E7477BD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3572" y="0"/>
            <a:ext cx="827088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985861AF-5E06-23C9-4F45-E6CFFA92C7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198179"/>
            <a:ext cx="4939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福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>
            <a:extLst>
              <a:ext uri="{FF2B5EF4-FFF2-40B4-BE49-F238E27FC236}">
                <a16:creationId xmlns:a16="http://schemas.microsoft.com/office/drawing/2014/main" id="{8A693D64-C5CC-F96C-28A1-82DFAFC9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7" y="168166"/>
            <a:ext cx="11277600" cy="603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申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27:1	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摩 西 和 以 色 列 的 众 长 老 吩 咐 百 姓 说 ， 你 们 要 遵 守 我 今 日 所 吩 咐 的 一 切 诫 命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27:2	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你 们 过 约 旦 河 ， 到 了 耶 和 华 你 神 所 赐 给 你 的 地 ， 当 天 要 立 起 几 块 大 石 头 ， 墁 上 石 灰 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27:3	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把 这 律 法 的 一 切 话 写 在 石 头 上 。 你 过 了 河 ， 可 以 进 入 耶 和 华 你 神 所 赐 你 流 奶 与 蜜 之 地 ， 正 如 耶 和 华 你 列 祖 之 神 所 应 许 你 的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27:4	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你 们 过 了 约 旦 河 ， 就 要 在 以 巴 路 山 上 照 我 今 日 所 吩 咐 的 ， 将 这 些 石 头 立 起 来 ， 墁 上 石 灰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27:5	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在 那 里 要 为 耶 和 华 你 的 神 筑 一 座 石 坛 。 在 石 头 上 不 可 动 铁 器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27:6	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要 用 没 有 凿 过 的 石 头 筑 耶 和 华 你 神 的 坛 ， 在 坛 上 要 将 燔 祭 献 给 耶 和 华 你 的 神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27:7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又 要 献 平 安 祭 ， 且 在 那 里 吃 ， 在 耶 和 华 你 的 神 面 前 欢 乐 。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>
            <a:extLst>
              <a:ext uri="{FF2B5EF4-FFF2-40B4-BE49-F238E27FC236}">
                <a16:creationId xmlns:a16="http://schemas.microsoft.com/office/drawing/2014/main" id="{8A693D64-C5CC-F96C-28A1-82DFAFC9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17" y="620110"/>
            <a:ext cx="11246069" cy="52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27:8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你 要 将 这 律 法 的 一 切 话 明 明 地 写 在 石 头 上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27:9 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摩 西 和 祭 司 利 未 人 晓 谕 以 色 列 众 人 说 ， 以 色 列 阿 ， 要 默 默 静 听 。 你 今 日 成 为 耶 和 华 你 神 的 百 姓 了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27:10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所 以 要 听 从 耶 和 华 你 神 的 话 ， 遵 行 他 的 诫 命 律 例 ， 就 是 我 今 日 所 吩 咐 你 的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27:11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当 日 ， 摩 西 嘱 咐 百 姓 说 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27:12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你 们 过 了 约 旦 河 ， 西 缅 ， 利 未 ， 犹 大 ， 以 萨 迦 ， 约 瑟 ， 便 雅 悯 六 个 支 派 的 人 都 要 站 在 基 利 心 山 上 为 百 姓 祝 福 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27:13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流 便 ， 迦 得 ， 亚 设 ， 西 布 伦 ， 但 ， 拿 弗 他 利 六 个 支 派 的 人 都 要 站 在 以 巴 路 山 上 宣 布 咒 诅 。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>
            <a:extLst>
              <a:ext uri="{FF2B5EF4-FFF2-40B4-BE49-F238E27FC236}">
                <a16:creationId xmlns:a16="http://schemas.microsoft.com/office/drawing/2014/main" id="{9DE3F29D-9D18-5296-FF6E-50E3EF4E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5301"/>
          <a:stretch>
            <a:fillRect/>
          </a:stretch>
        </p:blipFill>
        <p:spPr bwMode="auto">
          <a:xfrm>
            <a:off x="1523998" y="2069526"/>
            <a:ext cx="9144000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>
            <a:extLst>
              <a:ext uri="{FF2B5EF4-FFF2-40B4-BE49-F238E27FC236}">
                <a16:creationId xmlns:a16="http://schemas.microsoft.com/office/drawing/2014/main" id="{825CBB8F-15A8-8EF0-9492-AD100199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7"/>
          <a:stretch>
            <a:fillRect/>
          </a:stretch>
        </p:blipFill>
        <p:spPr bwMode="auto">
          <a:xfrm>
            <a:off x="1523998" y="415383"/>
            <a:ext cx="9144000" cy="165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>
            <a:extLst>
              <a:ext uri="{FF2B5EF4-FFF2-40B4-BE49-F238E27FC236}">
                <a16:creationId xmlns:a16="http://schemas.microsoft.com/office/drawing/2014/main" id="{A3874CE5-DA75-88ED-2C86-EA312762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757" y="587711"/>
            <a:ext cx="69394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基利心山和以巴路山的警示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4D0A637-AC43-CE31-A0D4-E894E52E3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393240"/>
            <a:ext cx="5879442" cy="20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及至耶和华─你的神领你进入要去得为业的那地，你就要将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祝福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的话陈明在基利心山上，将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咒诅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的话陈明在以巴路山上。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11:29)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68BC7251-66D2-BA3A-36B8-6191E773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244" y="4556126"/>
            <a:ext cx="1210588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以巴路山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1FAF4AEA-827A-1500-5395-43884174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69" y="4124326"/>
            <a:ext cx="1210588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基利心山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6E9CD97E-BDC0-7347-B2FD-1E83DC92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5373689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示剑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FECDA0-A532-AE72-3211-D647B2685A43}"/>
              </a:ext>
            </a:extLst>
          </p:cNvPr>
          <p:cNvSpPr/>
          <p:nvPr/>
        </p:nvSpPr>
        <p:spPr bwMode="auto">
          <a:xfrm>
            <a:off x="3792240" y="1484751"/>
            <a:ext cx="5013264" cy="5847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B0604030504040204" pitchFamily="18" charset="-120"/>
                <a:cs typeface="+mn-cs"/>
              </a:rPr>
              <a:t>约书亚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B0604030504040204" pitchFamily="18" charset="-120"/>
                <a:cs typeface="+mn-cs"/>
              </a:rPr>
              <a:t>8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B0604030504040204" pitchFamily="18" charset="-120"/>
                <a:cs typeface="+mn-cs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B0604030504040204" pitchFamily="18" charset="-120"/>
                <a:cs typeface="+mn-cs"/>
              </a:rPr>
              <a:t>30-35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B0604030504040204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>
            <a:extLst>
              <a:ext uri="{FF2B5EF4-FFF2-40B4-BE49-F238E27FC236}">
                <a16:creationId xmlns:a16="http://schemas.microsoft.com/office/drawing/2014/main" id="{8A693D64-C5CC-F96C-28A1-82DFAFC9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27" y="515006"/>
            <a:ext cx="10510345" cy="318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蒙福的条件之一： 常常来到神的面前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蒙福的条件之二：  顺服神的吩咐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蒙福的条件之三：行神所喜悦的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蒙福的条件之四： 见证神的奇妙作为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6688B-0C76-F865-A2E4-B5DA33F3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97" y="324396"/>
            <a:ext cx="9359343" cy="55379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5120E0-B15C-7C14-525A-2EDE5DC6A5DF}"/>
              </a:ext>
            </a:extLst>
          </p:cNvPr>
          <p:cNvSpPr/>
          <p:nvPr/>
        </p:nvSpPr>
        <p:spPr>
          <a:xfrm>
            <a:off x="3342290" y="603293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5D95B-CC53-A6B3-3575-13462CF3BB8D}"/>
              </a:ext>
            </a:extLst>
          </p:cNvPr>
          <p:cNvSpPr/>
          <p:nvPr/>
        </p:nvSpPr>
        <p:spPr>
          <a:xfrm>
            <a:off x="1247696" y="5862320"/>
            <a:ext cx="9359343" cy="772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77:11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我 要 提 说 耶 和 华 所 行 的 。 我 要 记 念 你 古 时 的 奇 事 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4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>
            <a:extLst>
              <a:ext uri="{FF2B5EF4-FFF2-40B4-BE49-F238E27FC236}">
                <a16:creationId xmlns:a16="http://schemas.microsoft.com/office/drawing/2014/main" id="{8A693D64-C5CC-F96C-28A1-82DFAFC9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65" y="220716"/>
            <a:ext cx="10615449" cy="57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神必成就他的应许（话）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881063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这样，约书亚照着耶和华所吩咐摩西的一切话，夺了那全地，就按着以色列支派的宗族，将地分给他们为业。于是国中太平没有争战了。’（十一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。）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881063" marR="0" lvl="1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‘耶和华照着向他们列祖起誓所应许的一切话，使他们四境平安，他们一切仇敌中，没有一人在他们面前站立得住；耶和华把一切仇敌都交在他们手中。耶和华应许赐福给以色列家的话，一句也没有落空，都应验了。’（二一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44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。）</a:t>
            </a:r>
            <a:endParaRPr kumimoji="1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Text Box 4">
            <a:extLst>
              <a:ext uri="{FF2B5EF4-FFF2-40B4-BE49-F238E27FC236}">
                <a16:creationId xmlns:a16="http://schemas.microsoft.com/office/drawing/2014/main" id="{05201120-4269-AC9E-EFCD-35741DEFC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21" y="378371"/>
            <a:ext cx="11603420" cy="363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看哪，我今日将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祝福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与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咒诅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的话都陈明在你们面前。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你们若听从耶和华─你们神的诫命，就是我今日所吩咐你们的，就必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蒙福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祝福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你们若不听从耶和华─你们神的诫命，偏离我今日所吩咐你们的道。。。就必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受祸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咒诅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申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11:26-28)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58085" name="Picture 5">
            <a:extLst>
              <a:ext uri="{FF2B5EF4-FFF2-40B4-BE49-F238E27FC236}">
                <a16:creationId xmlns:a16="http://schemas.microsoft.com/office/drawing/2014/main" id="{EA920190-CB8B-1EA4-9FB7-DA3EDEF8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1"/>
          <a:stretch>
            <a:fillRect/>
          </a:stretch>
        </p:blipFill>
        <p:spPr bwMode="auto">
          <a:xfrm>
            <a:off x="3241675" y="4149726"/>
            <a:ext cx="2565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086" name="Picture 6">
            <a:extLst>
              <a:ext uri="{FF2B5EF4-FFF2-40B4-BE49-F238E27FC236}">
                <a16:creationId xmlns:a16="http://schemas.microsoft.com/office/drawing/2014/main" id="{3FE80DB7-65C3-E929-4225-097392B5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1"/>
          <a:stretch>
            <a:fillRect/>
          </a:stretch>
        </p:blipFill>
        <p:spPr bwMode="auto">
          <a:xfrm>
            <a:off x="6338888" y="4149726"/>
            <a:ext cx="2565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7" name="Rectangle 7">
            <a:extLst>
              <a:ext uri="{FF2B5EF4-FFF2-40B4-BE49-F238E27FC236}">
                <a16:creationId xmlns:a16="http://schemas.microsoft.com/office/drawing/2014/main" id="{0DEBC5FC-0B2D-0A8C-78C0-B0F7F66B1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8" y="43910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祝福</a:t>
            </a:r>
          </a:p>
        </p:txBody>
      </p:sp>
      <p:sp>
        <p:nvSpPr>
          <p:cNvPr id="558088" name="Rectangle 8">
            <a:extLst>
              <a:ext uri="{FF2B5EF4-FFF2-40B4-BE49-F238E27FC236}">
                <a16:creationId xmlns:a16="http://schemas.microsoft.com/office/drawing/2014/main" id="{F5089DB1-9719-F0BF-FDEA-165BFB9E6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43910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咒诅</a:t>
            </a:r>
          </a:p>
        </p:txBody>
      </p:sp>
      <p:sp>
        <p:nvSpPr>
          <p:cNvPr id="558089" name="Text Box 9">
            <a:extLst>
              <a:ext uri="{FF2B5EF4-FFF2-40B4-BE49-F238E27FC236}">
                <a16:creationId xmlns:a16="http://schemas.microsoft.com/office/drawing/2014/main" id="{B69C4D07-8BAD-7308-D66C-05F4005E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7102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凡事亨通</a:t>
            </a:r>
          </a:p>
        </p:txBody>
      </p:sp>
      <p:sp>
        <p:nvSpPr>
          <p:cNvPr id="558090" name="Text Box 10">
            <a:extLst>
              <a:ext uri="{FF2B5EF4-FFF2-40B4-BE49-F238E27FC236}">
                <a16:creationId xmlns:a16="http://schemas.microsoft.com/office/drawing/2014/main" id="{2487CB12-D262-ACC2-26A0-188234361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57102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凡事不顺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7" grpId="0"/>
      <p:bldP spid="558088" grpId="0"/>
      <p:bldP spid="558089" grpId="0"/>
      <p:bldP spid="558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3C52D56A-CFEB-B38B-C1C7-DA8A7C03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 b="-116"/>
          <a:stretch>
            <a:fillRect/>
          </a:stretch>
        </p:blipFill>
        <p:spPr bwMode="auto">
          <a:xfrm>
            <a:off x="1908175" y="411123"/>
            <a:ext cx="8201025" cy="6151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49" name="AutoShape 5">
            <a:extLst>
              <a:ext uri="{FF2B5EF4-FFF2-40B4-BE49-F238E27FC236}">
                <a16:creationId xmlns:a16="http://schemas.microsoft.com/office/drawing/2014/main" id="{A9C276AB-5464-F043-A92C-9D37AD25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269" y="1460288"/>
            <a:ext cx="776288" cy="446087"/>
          </a:xfrm>
          <a:prstGeom prst="wedgeRectCallout">
            <a:avLst>
              <a:gd name="adj1" fmla="val -101903"/>
              <a:gd name="adj2" fmla="val -3836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示剑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551" name="AutoShape 7">
            <a:extLst>
              <a:ext uri="{FF2B5EF4-FFF2-40B4-BE49-F238E27FC236}">
                <a16:creationId xmlns:a16="http://schemas.microsoft.com/office/drawing/2014/main" id="{88E2AC42-AF3F-4F0F-C43A-33FE85A6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114269"/>
            <a:ext cx="1374775" cy="446087"/>
          </a:xfrm>
          <a:prstGeom prst="wedgeRectCallout">
            <a:avLst>
              <a:gd name="adj1" fmla="val 17435"/>
              <a:gd name="adj2" fmla="val -128292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基利心山</a:t>
            </a:r>
          </a:p>
        </p:txBody>
      </p:sp>
      <p:sp>
        <p:nvSpPr>
          <p:cNvPr id="364552" name="AutoShape 8">
            <a:extLst>
              <a:ext uri="{FF2B5EF4-FFF2-40B4-BE49-F238E27FC236}">
                <a16:creationId xmlns:a16="http://schemas.microsoft.com/office/drawing/2014/main" id="{CD80AC8D-77CB-E42D-FF7B-60C7BB42C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2" y="397372"/>
            <a:ext cx="1374775" cy="446087"/>
          </a:xfrm>
          <a:prstGeom prst="wedgeRectCallout">
            <a:avLst>
              <a:gd name="adj1" fmla="val 14088"/>
              <a:gd name="adj2" fmla="val 151421"/>
            </a:avLst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以巴路山</a:t>
            </a:r>
          </a:p>
        </p:txBody>
      </p:sp>
      <p:sp>
        <p:nvSpPr>
          <p:cNvPr id="364553" name="Oval 9">
            <a:extLst>
              <a:ext uri="{FF2B5EF4-FFF2-40B4-BE49-F238E27FC236}">
                <a16:creationId xmlns:a16="http://schemas.microsoft.com/office/drawing/2014/main" id="{16F22B6E-B449-A647-C339-F59A49D1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977" y="1526959"/>
            <a:ext cx="130883" cy="17808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9" name="Oval 11">
            <a:extLst>
              <a:ext uri="{FF2B5EF4-FFF2-40B4-BE49-F238E27FC236}">
                <a16:creationId xmlns:a16="http://schemas.microsoft.com/office/drawing/2014/main" id="{2F8023E8-D426-7F8E-7DCF-C6C0C786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6321426"/>
            <a:ext cx="146050" cy="1492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0" name="Oval 12">
            <a:extLst>
              <a:ext uri="{FF2B5EF4-FFF2-40B4-BE49-F238E27FC236}">
                <a16:creationId xmlns:a16="http://schemas.microsoft.com/office/drawing/2014/main" id="{974FDC6A-C231-8E28-C2F3-19E39F073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810" y="5584928"/>
            <a:ext cx="146050" cy="1492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1" name="AutoShape 13">
            <a:extLst>
              <a:ext uri="{FF2B5EF4-FFF2-40B4-BE49-F238E27FC236}">
                <a16:creationId xmlns:a16="http://schemas.microsoft.com/office/drawing/2014/main" id="{D2BE62F5-EEE2-0979-7A1C-44CD281C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6" y="5872343"/>
            <a:ext cx="479425" cy="446087"/>
          </a:xfrm>
          <a:prstGeom prst="wedgeRectCallout">
            <a:avLst>
              <a:gd name="adj1" fmla="val 69204"/>
              <a:gd name="adj2" fmla="val -9317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艾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2" name="AutoShape 14">
            <a:extLst>
              <a:ext uri="{FF2B5EF4-FFF2-40B4-BE49-F238E27FC236}">
                <a16:creationId xmlns:a16="http://schemas.microsoft.com/office/drawing/2014/main" id="{22FDBFE0-8079-1C83-8A9A-396183AE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6281738"/>
            <a:ext cx="1071562" cy="444500"/>
          </a:xfrm>
          <a:prstGeom prst="wedgeRectCallout">
            <a:avLst>
              <a:gd name="adj1" fmla="val 95630"/>
              <a:gd name="adj2" fmla="val -2321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耶利哥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3" name="AutoShape 15">
            <a:extLst>
              <a:ext uri="{FF2B5EF4-FFF2-40B4-BE49-F238E27FC236}">
                <a16:creationId xmlns:a16="http://schemas.microsoft.com/office/drawing/2014/main" id="{9DA0BAC4-6A1F-5DAB-2514-A03E2D5D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739" y="6173789"/>
            <a:ext cx="776287" cy="446087"/>
          </a:xfrm>
          <a:prstGeom prst="wedgeRectCallout">
            <a:avLst>
              <a:gd name="adj1" fmla="val -101903"/>
              <a:gd name="adj2" fmla="val -3836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吉甲</a:t>
            </a:r>
          </a:p>
        </p:txBody>
      </p:sp>
      <p:sp>
        <p:nvSpPr>
          <p:cNvPr id="3084" name="Oval 16">
            <a:extLst>
              <a:ext uri="{FF2B5EF4-FFF2-40B4-BE49-F238E27FC236}">
                <a16:creationId xmlns:a16="http://schemas.microsoft.com/office/drawing/2014/main" id="{EF276498-C530-BFCE-6923-8F9E4962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6137276"/>
            <a:ext cx="146050" cy="1492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91FB6CE-56F7-FE8C-9DD2-ECA6B18186A6}"/>
              </a:ext>
            </a:extLst>
          </p:cNvPr>
          <p:cNvSpPr/>
          <p:nvPr/>
        </p:nvSpPr>
        <p:spPr>
          <a:xfrm rot="16200000">
            <a:off x="3747452" y="3566900"/>
            <a:ext cx="3978345" cy="130883"/>
          </a:xfrm>
          <a:prstGeom prst="rightArrow">
            <a:avLst>
              <a:gd name="adj1" fmla="val 50000"/>
              <a:gd name="adj2" fmla="val 92133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6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animBg="1"/>
      <p:bldP spid="364551" grpId="0" animBg="1"/>
      <p:bldP spid="3645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>
            <a:extLst>
              <a:ext uri="{FF2B5EF4-FFF2-40B4-BE49-F238E27FC236}">
                <a16:creationId xmlns:a16="http://schemas.microsoft.com/office/drawing/2014/main" id="{02908FF1-8CD2-DB65-FEFA-9603484F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6"/>
            <a:ext cx="91440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1">
            <a:extLst>
              <a:ext uri="{FF2B5EF4-FFF2-40B4-BE49-F238E27FC236}">
                <a16:creationId xmlns:a16="http://schemas.microsoft.com/office/drawing/2014/main" id="{E543A782-DB3F-279E-9B8E-98EF211AD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4" y="5037138"/>
            <a:ext cx="9109075" cy="18208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上图：「示剑城」位于迦南地中部、以巴路和基利心山之间的隘口，主前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2500-2250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年的叙利亚埃勃拉泥版（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Ebla Tablets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）和主前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1880-1840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年的埃及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Sebek-khu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石碑（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Sebek-khu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 Stele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）中都提到过示剑城。示剑城位于南北和东西贸易干道的交叉口，是一个商业中心，交易葡萄、橄榄、小麦、牲畜和陶器。该城因有许多泉水，土地很肥沃，所以物产丰富。现在这里是一个巴勒斯坦城市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Nablus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，郊区的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Tell Balata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>遗址被认为就是古代的示剑城。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56565"/>
              </a:solidFill>
              <a:effectLst/>
              <a:uLnTx/>
              <a:uFillTx/>
              <a:latin typeface="inherit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  <a:t/>
            </a:r>
            <a:b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新細明體" panose="02020500000000000000" pitchFamily="18" charset="-120"/>
                <a:cs typeface="+mn-cs"/>
              </a:rPr>
            </a:br>
            <a:endParaRPr kumimoji="1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>
            <a:extLst>
              <a:ext uri="{FF2B5EF4-FFF2-40B4-BE49-F238E27FC236}">
                <a16:creationId xmlns:a16="http://schemas.microsoft.com/office/drawing/2014/main" id="{73BA6804-65CA-8614-A6E3-32323B336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138" y="1229710"/>
            <a:ext cx="10531365" cy="4573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示剑：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亚伯拉罕曾经在示剑的橡树下与上帝立约（创世记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12:6-7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），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雅各之女底拿被玷污，西缅、利未屠城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创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34)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雅各曾在示剑购买土地，并在那里建立了祭坛（创世记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33:18-20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）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约瑟的骸骨也被葬在示剑（约书亚记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24:32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）。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耶罗波安在示剑登基成为以色列北方王国的第一位国王（列王纪上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12:1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）。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犹太人和撒玛利亚人之间的重要分界线。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耶稣在示剑与撒玛利亚妇人的对话，城外有雅各井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约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：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5)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86A077-480C-3DC8-CB2B-1B6FAFF3C0BC}"/>
              </a:ext>
            </a:extLst>
          </p:cNvPr>
          <p:cNvSpPr/>
          <p:nvPr/>
        </p:nvSpPr>
        <p:spPr bwMode="auto">
          <a:xfrm>
            <a:off x="1587062" y="430923"/>
            <a:ext cx="8776138" cy="703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示剑、基利心山、以巴路山</a:t>
            </a: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F0522BEC-BB92-C85F-A1C9-2A73C553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79" y="378155"/>
            <a:ext cx="9220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基利心山：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为古示剑南边的一座高山，高出地中海面二百八十四丈，类似高原，绵延而西，与以巴路山相对峙。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以巴路山：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为迦南境内一座名山，雄峙于示剑谷以北，与南方之基利心山相对，自谷面计，高达一千四百尺；自地中海面计，高约三千尺，较基利心山高约二百尺。两山之间，贯以自西往东之大道，示剑城为西面平原之咽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如今在基利心山和以巴路山，仍生活着少数撒玛利亚人。他们没有整本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圣经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Hei" panose="02010609060101010101" pitchFamily="49" charset="-122"/>
                <a:cs typeface="Arial"/>
              </a:rPr>
              <a:t>，但是他们拥摩西五经的古老抄本。他们用旧锡罐做成小小的经卷，用撒玛利亚文抄写部分的摩西律法。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Hei" panose="0201060906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0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49F4C59-7E76-EB8D-8253-7666F1B0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47"/>
          <a:stretch>
            <a:fillRect/>
          </a:stretch>
        </p:blipFill>
        <p:spPr bwMode="auto">
          <a:xfrm>
            <a:off x="1524000" y="0"/>
            <a:ext cx="9144000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4">
            <a:extLst>
              <a:ext uri="{FF2B5EF4-FFF2-40B4-BE49-F238E27FC236}">
                <a16:creationId xmlns:a16="http://schemas.microsoft.com/office/drawing/2014/main" id="{926F7EEA-A76E-AF1B-9B93-D3FB2B54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1466850"/>
            <a:ext cx="297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祝福与咒诅</a:t>
            </a:r>
            <a:endParaRPr kumimoji="1" lang="zh-TW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71999D3A-DAE7-56BB-0CDB-039C64595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244" y="4556126"/>
            <a:ext cx="1210588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以巴路山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50576B07-1762-CD3A-A7E3-0EBCE71D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69" y="4124326"/>
            <a:ext cx="1210588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基利心山</a:t>
            </a:r>
          </a:p>
        </p:txBody>
      </p:sp>
      <p:pic>
        <p:nvPicPr>
          <p:cNvPr id="15366" name="Picture 4" descr="This lead curse tablet, discovered in Israel, is the oldest known Hebrew text.">
            <a:extLst>
              <a:ext uri="{FF2B5EF4-FFF2-40B4-BE49-F238E27FC236}">
                <a16:creationId xmlns:a16="http://schemas.microsoft.com/office/drawing/2014/main" id="{138DE723-1AB8-5D18-E80B-6AD5E2B3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2224"/>
            <a:ext cx="940675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">
            <a:extLst>
              <a:ext uri="{FF2B5EF4-FFF2-40B4-BE49-F238E27FC236}">
                <a16:creationId xmlns:a16="http://schemas.microsoft.com/office/drawing/2014/main" id="{E01D80C0-D438-5C8E-0C40-A80AEABD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5335449"/>
            <a:ext cx="9406758" cy="152255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这块含铅的诅咒石板是在以色列发现的最古老的希伯来文文本</a:t>
            </a:r>
            <a:r>
              <a:rPr kumimoji="1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Courtesy of The Bible Seminary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The artifact is at least 200 years older than any other Hebrew text in existence – and 1,350 years older than the Dead Sea Scrolls. </a:t>
            </a:r>
            <a:r>
              <a:rPr kumimoji="1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“Cursed, cursed, cursed - cursed by the God Yahweh. You will die cursed. Cursed you will surely die. Cursed by Yahweh – cursed, cursed, cursed.”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 诅咒，诅咒，诅咒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——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被耶和华上帝诅咒。 你会被诅咒而死。 诅咒你必死无疑。 被耶和华诅咒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——</a:t>
            </a:r>
            <a:r>
              <a:rPr kumimoji="1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被诅咒，被诅咒，被诅咒。</a:t>
            </a:r>
            <a:endParaRPr kumimoji="1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ublico Text Roman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ational Medium"/>
                <a:ea typeface="新細明體" panose="02020500000000000000" pitchFamily="18" charset="-120"/>
                <a:cs typeface="+mn-cs"/>
              </a:rPr>
              <a:t/>
            </a:r>
            <a:br>
              <a:rPr kumimoji="1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ational Medium"/>
                <a:ea typeface="新細明體" panose="02020500000000000000" pitchFamily="18" charset="-120"/>
                <a:cs typeface="+mn-cs"/>
              </a:rPr>
            </a:br>
            <a:endParaRPr kumimoji="1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368" name="Rectangle 2">
            <a:extLst>
              <a:ext uri="{FF2B5EF4-FFF2-40B4-BE49-F238E27FC236}">
                <a16:creationId xmlns:a16="http://schemas.microsoft.com/office/drawing/2014/main" id="{62FAAE63-3EE0-EA8D-CB64-68B295E9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41276"/>
            <a:ext cx="9406759" cy="12811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hlinkClick r:id="rId4"/>
              </a:rPr>
              <a:t>https://www.houstonchronicle.com/neighborhood/katy/article/Ancient-curse-tablet-found-by-Katy-archaeologist-17026823.php#photo-22233069</a:t>
            </a:r>
            <a:r>
              <a:rPr kumimoji="1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3/24/2022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以巴路山在约书亚记和申命记中被称为“诅咒之山” </a:t>
            </a:r>
            <a:r>
              <a:rPr kumimoji="1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Publico Text Roman"/>
                <a:ea typeface="新細明體" panose="02020500000000000000" pitchFamily="18" charset="-120"/>
                <a:cs typeface="+mn-cs"/>
              </a:rPr>
              <a:t>1500 BC</a:t>
            </a:r>
            <a:endParaRPr kumimoji="1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utoUpdateAnimBg="0"/>
      <p:bldP spid="614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>
            <a:extLst>
              <a:ext uri="{FF2B5EF4-FFF2-40B4-BE49-F238E27FC236}">
                <a16:creationId xmlns:a16="http://schemas.microsoft.com/office/drawing/2014/main" id="{264F8B08-DC59-6E2A-3652-4B99B404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381" y="514350"/>
            <a:ext cx="61044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神的诫命：</a:t>
            </a: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祝福</a:t>
            </a:r>
            <a:r>
              <a:rPr kumimoji="1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与</a:t>
            </a: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咒诅</a:t>
            </a:r>
            <a:endParaRPr kumimoji="1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983C8C9E-E0E1-1AA7-68F6-B79359B19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55" y="1283791"/>
            <a:ext cx="11119945" cy="467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看哪，我今日将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祝福与咒诅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的话都陈明在你们面前。你们若遵守我今日所吩咐你们的耶和华你们神的命令，就有福了；你们若遵守我今日所吩咐的，就有福了。 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11:26-29)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及至耶和华─你的神领你进入要去得为业的那地，你就要将祝福的话陈明在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基利心山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上，将咒诅的话陈明在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以巴路山上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11:29)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看哪，我今日将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生与福，死与祸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，陈明在你面前。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30:15)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我今日呼天唤地向你作见证；我将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生、死、祸、福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陈明在你面前，所以你要拣选生命，使你和你的后裔都得存活。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30:19)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EE0A53D-EDA3-FB25-6E7C-DC9D99D3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 b="-116"/>
          <a:stretch>
            <a:fillRect/>
          </a:stretch>
        </p:blipFill>
        <p:spPr bwMode="auto">
          <a:xfrm>
            <a:off x="1524002" y="63114"/>
            <a:ext cx="9058274" cy="6794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>
            <a:extLst>
              <a:ext uri="{FF2B5EF4-FFF2-40B4-BE49-F238E27FC236}">
                <a16:creationId xmlns:a16="http://schemas.microsoft.com/office/drawing/2014/main" id="{3B4DA353-752D-E2F7-3169-5236691AB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1303339"/>
            <a:ext cx="776288" cy="446087"/>
          </a:xfrm>
          <a:prstGeom prst="wedgeRectCallout">
            <a:avLst>
              <a:gd name="adj1" fmla="val -101903"/>
              <a:gd name="adj2" fmla="val -3836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5C2F99D3-497B-41C9-58FE-F39182BF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1" y="1908175"/>
            <a:ext cx="1374775" cy="446088"/>
          </a:xfrm>
          <a:prstGeom prst="wedgeRectCallout">
            <a:avLst>
              <a:gd name="adj1" fmla="val 17435"/>
              <a:gd name="adj2" fmla="val -128292"/>
            </a:avLst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03673D6C-409A-DE94-16D2-B264DF58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4" y="192089"/>
            <a:ext cx="1374775" cy="446087"/>
          </a:xfrm>
          <a:prstGeom prst="wedgeRectCallout">
            <a:avLst>
              <a:gd name="adj1" fmla="val 14088"/>
              <a:gd name="adj2" fmla="val 151421"/>
            </a:avLst>
          </a:prstGeom>
          <a:solidFill>
            <a:srgbClr val="00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1C8EE46D-F338-21F4-BA99-8914AC4DC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1266826"/>
            <a:ext cx="146050" cy="14922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1" name="Picture 11">
            <a:extLst>
              <a:ext uri="{FF2B5EF4-FFF2-40B4-BE49-F238E27FC236}">
                <a16:creationId xmlns:a16="http://schemas.microsoft.com/office/drawing/2014/main" id="{B782FFCB-660D-29EF-03AC-12B984BE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27385"/>
          <a:stretch>
            <a:fillRect/>
          </a:stretch>
        </p:blipFill>
        <p:spPr bwMode="auto">
          <a:xfrm>
            <a:off x="1490663" y="3068192"/>
            <a:ext cx="9091613" cy="3789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2" name="Text Box 12">
            <a:extLst>
              <a:ext uri="{FF2B5EF4-FFF2-40B4-BE49-F238E27FC236}">
                <a16:creationId xmlns:a16="http://schemas.microsoft.com/office/drawing/2014/main" id="{85393917-37C1-A887-4E14-F1D8CDC95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170238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基利心山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茂密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8653" name="Text Box 13">
            <a:extLst>
              <a:ext uri="{FF2B5EF4-FFF2-40B4-BE49-F238E27FC236}">
                <a16:creationId xmlns:a16="http://schemas.microsoft.com/office/drawing/2014/main" id="{8D231689-37CF-17B0-4B9E-134C539A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563" y="3498850"/>
            <a:ext cx="1403350" cy="8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以巴路山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光秃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59" name="Text Box 19">
            <a:extLst>
              <a:ext uri="{FF2B5EF4-FFF2-40B4-BE49-F238E27FC236}">
                <a16:creationId xmlns:a16="http://schemas.microsoft.com/office/drawing/2014/main" id="{9E85E2E0-18BC-0BC4-A96F-F84E854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991226"/>
            <a:ext cx="793750" cy="476669"/>
          </a:xfrm>
          <a:prstGeom prst="rect">
            <a:avLst/>
          </a:prstGeom>
          <a:solidFill>
            <a:srgbClr val="0000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+mn-ea"/>
                <a:cs typeface="Arial" panose="020B0604020202020204" pitchFamily="34" charset="0"/>
              </a:rPr>
              <a:t>示剑</a:t>
            </a:r>
          </a:p>
        </p:txBody>
      </p:sp>
    </p:spTree>
    <p:extLst>
      <p:ext uri="{BB962C8B-B14F-4D97-AF65-F5344CB8AC3E}">
        <p14:creationId xmlns:p14="http://schemas.microsoft.com/office/powerpoint/2010/main" val="40828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2" grpId="0"/>
      <p:bldP spid="368653" grpId="0"/>
      <p:bldP spid="3686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B0604030504040204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B0604030504040204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2995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等线</vt:lpstr>
      <vt:lpstr>inherit</vt:lpstr>
      <vt:lpstr>Microsoft JhengHei</vt:lpstr>
      <vt:lpstr>National Medium</vt:lpstr>
      <vt:lpstr>新細明體</vt:lpstr>
      <vt:lpstr>Publico Text Roman</vt:lpstr>
      <vt:lpstr>SimHei</vt:lpstr>
      <vt:lpstr>宋体</vt:lpstr>
      <vt:lpstr>宋体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4_Default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eli</cp:lastModifiedBy>
  <cp:revision>236</cp:revision>
  <dcterms:created xsi:type="dcterms:W3CDTF">2018-06-05T19:05:47Z</dcterms:created>
  <dcterms:modified xsi:type="dcterms:W3CDTF">2023-11-13T14:32:55Z</dcterms:modified>
</cp:coreProperties>
</file>